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401" r:id="rId3"/>
    <p:sldId id="418" r:id="rId4"/>
    <p:sldId id="419" r:id="rId5"/>
    <p:sldId id="425" r:id="rId6"/>
    <p:sldId id="427" r:id="rId7"/>
    <p:sldId id="426" r:id="rId8"/>
    <p:sldId id="428" r:id="rId9"/>
    <p:sldId id="420" r:id="rId10"/>
    <p:sldId id="403" r:id="rId11"/>
    <p:sldId id="412" r:id="rId12"/>
    <p:sldId id="413" r:id="rId13"/>
    <p:sldId id="429" r:id="rId14"/>
    <p:sldId id="342" r:id="rId15"/>
  </p:sldIdLst>
  <p:sldSz cx="12192000" cy="6858000"/>
  <p:notesSz cx="6794500" cy="99314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 userDrawn="1">
          <p15:clr>
            <a:srgbClr val="A4A3A4"/>
          </p15:clr>
        </p15:guide>
        <p15:guide id="2" orient="horz" pos="3975" userDrawn="1">
          <p15:clr>
            <a:srgbClr val="A4A3A4"/>
          </p15:clr>
        </p15:guide>
        <p15:guide id="3" pos="3841" userDrawn="1">
          <p15:clr>
            <a:srgbClr val="A4A3A4"/>
          </p15:clr>
        </p15:guide>
        <p15:guide id="4" pos="271" userDrawn="1">
          <p15:clr>
            <a:srgbClr val="A4A3A4"/>
          </p15:clr>
        </p15:guide>
        <p15:guide id="5" pos="7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er Thomas" initials="AT" lastIdx="1" clrIdx="0">
    <p:extLst>
      <p:ext uri="{19B8F6BF-5375-455C-9EA6-DF929625EA0E}">
        <p15:presenceInfo xmlns:p15="http://schemas.microsoft.com/office/powerpoint/2012/main" userId="Auer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A"/>
    <a:srgbClr val="F8C4A5"/>
    <a:srgbClr val="FFFFFF"/>
    <a:srgbClr val="EE8258"/>
    <a:srgbClr val="F20000"/>
    <a:srgbClr val="FF0000"/>
    <a:srgbClr val="005022"/>
    <a:srgbClr val="76A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83639" autoAdjust="0"/>
  </p:normalViewPr>
  <p:slideViewPr>
    <p:cSldViewPr snapToGrid="0" snapToObjects="1">
      <p:cViewPr varScale="1">
        <p:scale>
          <a:sx n="94" d="100"/>
          <a:sy n="94" d="100"/>
        </p:scale>
        <p:origin x="1362" y="90"/>
      </p:cViewPr>
      <p:guideLst>
        <p:guide orient="horz" pos="868"/>
        <p:guide orient="horz" pos="3975"/>
        <p:guide pos="3841"/>
        <p:guide pos="271"/>
        <p:guide pos="740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2740" y="3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0D31-EDC1-4560-8475-D260C09F9A3A}" type="datetimeFigureOut">
              <a:rPr lang="de-DE" smtClean="0"/>
              <a:t>12.11.2025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AD4AA-6C35-4565-A56C-696A936E94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48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F2F1D8A-D5E4-49AA-99FE-4A5E4281AA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6C5AE-0802-474D-9E8C-7EBD9484A982}" type="slidenum">
              <a:rPr lang="de-DE" smtClean="0">
                <a:ea typeface="ＭＳ Ｐゴシック" pitchFamily="34" charset="-128"/>
              </a:rPr>
              <a:pPr>
                <a:defRPr/>
              </a:pPr>
              <a:t>0</a:t>
            </a:fld>
            <a:endParaRPr lang="de-DE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08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7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70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2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4"/>
          <p:cNvCxnSpPr>
            <a:cxnSpLocks noChangeShapeType="1"/>
          </p:cNvCxnSpPr>
          <p:nvPr userDrawn="1"/>
        </p:nvCxnSpPr>
        <p:spPr bwMode="auto">
          <a:xfrm flipV="1">
            <a:off x="10344151" y="2238375"/>
            <a:ext cx="86783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6" name="Grafik 14" descr="Vorlage_A4-Blatt_gebrandet_1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892" y="775888"/>
            <a:ext cx="5337825" cy="624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59827" y="4714357"/>
            <a:ext cx="4140679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z="1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459827" y="2074482"/>
            <a:ext cx="4152292" cy="2445786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accent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Grafik 12" descr="erzd_logo_2011_print_4c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5999" y="719156"/>
            <a:ext cx="1008000" cy="8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78" y="6177036"/>
            <a:ext cx="149005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letzte Fo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6648" y="0"/>
            <a:ext cx="12198647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solidFill>
                <a:schemeClr val="accent1"/>
              </a:solidFill>
              <a:ea typeface="ＭＳ Ｐゴシック" pitchFamily="28" charset="-128"/>
            </a:endParaRPr>
          </a:p>
        </p:txBody>
      </p:sp>
      <p:cxnSp>
        <p:nvCxnSpPr>
          <p:cNvPr id="3" name="Gerade Verbindung 14"/>
          <p:cNvCxnSpPr>
            <a:cxnSpLocks noChangeShapeType="1"/>
          </p:cNvCxnSpPr>
          <p:nvPr userDrawn="1"/>
        </p:nvCxnSpPr>
        <p:spPr bwMode="auto">
          <a:xfrm flipV="1">
            <a:off x="10344151" y="2238375"/>
            <a:ext cx="86783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4" name="Grafik 12" descr="erzd_logo_2011_prin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785858" y="719138"/>
            <a:ext cx="1080707" cy="86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891282" y="3803395"/>
            <a:ext cx="8526607" cy="1143000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bg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2" y="6054859"/>
            <a:ext cx="149005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überschrift 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265363"/>
            <a:ext cx="10712451" cy="2879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solidFill>
                <a:schemeClr val="accent1"/>
              </a:solidFill>
              <a:ea typeface="ＭＳ Ｐゴシック" pitchFamily="28" charset="-128"/>
            </a:endParaRPr>
          </a:p>
        </p:txBody>
      </p:sp>
      <p:cxnSp>
        <p:nvCxnSpPr>
          <p:cNvPr id="5" name="Gerade Verbindung 14"/>
          <p:cNvCxnSpPr>
            <a:cxnSpLocks noChangeShapeType="1"/>
          </p:cNvCxnSpPr>
          <p:nvPr userDrawn="1"/>
        </p:nvCxnSpPr>
        <p:spPr bwMode="auto">
          <a:xfrm flipV="1">
            <a:off x="10344151" y="2238375"/>
            <a:ext cx="86783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0672" y="5317263"/>
            <a:ext cx="8405979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z="1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990671" y="3870770"/>
            <a:ext cx="8417592" cy="1143000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bg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Grafik 12" descr="erzd_logo_2011_print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999" y="726397"/>
            <a:ext cx="100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überschrif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>
            <a:cxnSpLocks noChangeShapeType="1"/>
          </p:cNvCxnSpPr>
          <p:nvPr userDrawn="1"/>
        </p:nvCxnSpPr>
        <p:spPr bwMode="auto">
          <a:xfrm flipV="1">
            <a:off x="10344151" y="2238375"/>
            <a:ext cx="86783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Line 71"/>
          <p:cNvSpPr>
            <a:spLocks noChangeShapeType="1"/>
          </p:cNvSpPr>
          <p:nvPr userDrawn="1"/>
        </p:nvSpPr>
        <p:spPr bwMode="auto">
          <a:xfrm>
            <a:off x="1" y="5130800"/>
            <a:ext cx="10691284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400">
              <a:cs typeface="Arial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035" y="5255434"/>
            <a:ext cx="8866675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825033" y="2145933"/>
            <a:ext cx="8866676" cy="2873123"/>
          </a:xfrm>
          <a:ln algn="ctr"/>
        </p:spPr>
        <p:txBody>
          <a:bodyPr tIns="0" rIns="0"/>
          <a:lstStyle>
            <a:lvl1pPr algn="r" eaLnBrk="1" hangingPunct="1">
              <a:defRPr sz="3000" b="0" smtClean="0">
                <a:solidFill>
                  <a:schemeClr val="accent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Grafik 12" descr="erzd_logo_2011_print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000" y="738820"/>
            <a:ext cx="986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01" y="180000"/>
            <a:ext cx="9378775" cy="8953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01" y="1728000"/>
            <a:ext cx="10614212" cy="418847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8CAA-8661-4821-B6B8-F01B81D418C5}" type="datetime1">
              <a:rPr lang="de-DE" smtClean="0"/>
              <a:t>12.11.2025</a:t>
            </a:fld>
            <a:endParaRPr lang="de-DE" dirty="0"/>
          </a:p>
        </p:txBody>
      </p:sp>
      <p:pic>
        <p:nvPicPr>
          <p:cNvPr id="6" name="Grafik 5" descr="image0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17033"/>
          <a:stretch/>
        </p:blipFill>
        <p:spPr bwMode="auto">
          <a:xfrm>
            <a:off x="327408" y="6503990"/>
            <a:ext cx="3283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9518" y="6501836"/>
            <a:ext cx="66934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01" y="180000"/>
            <a:ext cx="9378775" cy="8953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8000" y="1728001"/>
            <a:ext cx="5136000" cy="42129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9200" y="1728001"/>
            <a:ext cx="5136000" cy="42129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0481-29E0-46DD-8A08-908DF20C387C}" type="datetime1">
              <a:rPr lang="de-DE" smtClean="0"/>
              <a:t>12.11.2025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9518" y="6501836"/>
            <a:ext cx="66069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01" y="180000"/>
            <a:ext cx="9378775" cy="8953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F723-36B6-4E03-BBA0-E36A3E56DC91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9518" y="6501836"/>
            <a:ext cx="64915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0224-F289-4F90-A598-DD26484F244D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9517" y="6519297"/>
            <a:ext cx="3886641" cy="215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229" y="4876800"/>
            <a:ext cx="7315200" cy="566738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25229" y="1728001"/>
            <a:ext cx="7315200" cy="30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5229" y="5515363"/>
            <a:ext cx="7315200" cy="73303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78D8-B217-4C4E-9CF7-5970A8AF4ACC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9517" y="6519297"/>
            <a:ext cx="3886641" cy="215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01" y="180000"/>
            <a:ext cx="9378775" cy="8953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8001" y="1728001"/>
            <a:ext cx="10614212" cy="4220309"/>
          </a:xfrm>
        </p:spPr>
        <p:txBody>
          <a:bodyPr/>
          <a:lstStyle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F5D4-1926-450C-83BA-B7D7C40FE103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9517" y="6519297"/>
            <a:ext cx="3886641" cy="215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2" descr="erzd_logo_2011_print_4c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01781" y="0"/>
            <a:ext cx="1392939" cy="12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9518" y="1741488"/>
            <a:ext cx="1061296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076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789518" y="192088"/>
            <a:ext cx="937894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10788651" y="6502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91D4F04E-0A80-4F75-A550-DF1017AEB69A}" type="slidenum">
              <a:rPr lang="de-DE" sz="800">
                <a:solidFill>
                  <a:schemeClr val="accent1"/>
                </a:solidFill>
                <a:latin typeface="+mn-lt"/>
                <a:cs typeface="Arial" charset="0"/>
              </a:rPr>
              <a:pPr algn="r" eaLnBrk="0" hangingPunct="0">
                <a:defRPr/>
              </a:pPr>
              <a:t>‹Nr.›</a:t>
            </a:fld>
            <a:endParaRPr lang="de-DE" sz="800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 userDrawn="1"/>
        </p:nvSpPr>
        <p:spPr bwMode="auto">
          <a:xfrm>
            <a:off x="0" y="6767514"/>
            <a:ext cx="12192000" cy="904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DA00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pitchFamily="28" charset="-128"/>
            </a:endParaRPr>
          </a:p>
        </p:txBody>
      </p:sp>
      <p:sp>
        <p:nvSpPr>
          <p:cNvPr id="1091" name="Line 67"/>
          <p:cNvSpPr>
            <a:spLocks noChangeShapeType="1"/>
          </p:cNvSpPr>
          <p:nvPr userDrawn="1"/>
        </p:nvSpPr>
        <p:spPr bwMode="auto">
          <a:xfrm>
            <a:off x="0" y="6434138"/>
            <a:ext cx="12192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400">
              <a:cs typeface="Arial" charset="0"/>
            </a:endParaRPr>
          </a:p>
        </p:txBody>
      </p:sp>
      <p:sp>
        <p:nvSpPr>
          <p:cNvPr id="1095" name="Line 71"/>
          <p:cNvSpPr>
            <a:spLocks noChangeShapeType="1"/>
          </p:cNvSpPr>
          <p:nvPr userDrawn="1"/>
        </p:nvSpPr>
        <p:spPr bwMode="auto">
          <a:xfrm>
            <a:off x="0" y="1223963"/>
            <a:ext cx="12192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400">
              <a:cs typeface="Arial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9518" y="6501836"/>
            <a:ext cx="64915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8663518" y="6518276"/>
            <a:ext cx="2125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C8D349-2B39-40A9-AC21-C05CD5003B5D}" type="datetime1">
              <a:rPr lang="de-DE" smtClean="0"/>
              <a:t>12.11.2025</a:t>
            </a:fld>
            <a:endParaRPr lang="de-DE" dirty="0"/>
          </a:p>
        </p:txBody>
      </p:sp>
      <p:pic>
        <p:nvPicPr>
          <p:cNvPr id="11" name="Grafik 10" descr="image001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17033"/>
          <a:stretch/>
        </p:blipFill>
        <p:spPr bwMode="auto">
          <a:xfrm>
            <a:off x="327408" y="6503990"/>
            <a:ext cx="3283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ＭＳ Ｐゴシック" pitchFamily="28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1pPr>
      <a:lvl2pPr marL="628650" indent="-18097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2pPr>
      <a:lvl3pPr marL="990600" indent="-18097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3pPr>
      <a:lvl4pPr marL="1438275" indent="-180975" algn="l" rtl="0" eaLnBrk="0" fontAlgn="base" hangingPunct="0">
        <a:spcBef>
          <a:spcPct val="80000"/>
        </a:spcBef>
        <a:spcAft>
          <a:spcPct val="0"/>
        </a:spcAft>
        <a:buClr>
          <a:schemeClr val="tx2"/>
        </a:buClr>
        <a:buFont typeface="Lucida Sans" pitchFamily="34" charset="0"/>
        <a:buChar char="•"/>
        <a:defRPr sz="1600">
          <a:solidFill>
            <a:schemeClr val="tx1"/>
          </a:solidFill>
          <a:latin typeface="Lucida Sans" pitchFamily="34" charset="0"/>
          <a:ea typeface="ＭＳ Ｐゴシック" pitchFamily="28" charset="-128"/>
          <a:cs typeface="Calibri" pitchFamily="34" charset="0"/>
        </a:defRPr>
      </a:lvl4pPr>
      <a:lvl5pPr marL="1795463" indent="-174625" algn="l" rtl="0" eaLnBrk="0" fontAlgn="base" hangingPunct="0">
        <a:spcBef>
          <a:spcPct val="80000"/>
        </a:spcBef>
        <a:spcAft>
          <a:spcPct val="0"/>
        </a:spcAft>
        <a:buClr>
          <a:schemeClr val="tx2"/>
        </a:buClr>
        <a:buSzPct val="75000"/>
        <a:buFont typeface="Lucida Sans" pitchFamily="34" charset="0"/>
        <a:buChar char="•"/>
        <a:defRPr sz="1400">
          <a:solidFill>
            <a:schemeClr val="tx1"/>
          </a:solidFill>
          <a:latin typeface="Lucida Sans" pitchFamily="34" charset="0"/>
          <a:ea typeface="ＭＳ Ｐゴシック" pitchFamily="28" charset="-128"/>
          <a:cs typeface="Calibri" pitchFamily="34" charset="0"/>
        </a:defRPr>
      </a:lvl5pPr>
      <a:lvl6pPr marL="22685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6pPr>
      <a:lvl7pPr marL="27257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7pPr>
      <a:lvl8pPr marL="31829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8pPr>
      <a:lvl9pPr marL="36401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7790" y="4714357"/>
            <a:ext cx="5518967" cy="1088571"/>
          </a:xfrm>
        </p:spPr>
        <p:txBody>
          <a:bodyPr/>
          <a:lstStyle/>
          <a:p>
            <a:r>
              <a:rPr lang="de-DE" dirty="0"/>
              <a:t>Auseinandersetzung mit dem Verhaltenskodex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Informationsgespräch zur Unterschrift </a:t>
            </a:r>
            <a:br>
              <a:rPr lang="de-DE" dirty="0"/>
            </a:br>
            <a:r>
              <a:rPr lang="de-DE" dirty="0"/>
              <a:t>der Erklärung zum grenzachtenden Umgang pastorales Personal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 zu den Inhalten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789518" y="2008128"/>
            <a:ext cx="10718507" cy="335970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	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„Das fällt mir leicht/ist völlig klar für mich.“</a:t>
            </a:r>
            <a:endParaRPr lang="de-DE" dirty="0">
              <a:latin typeface="ITC Quay Sans Book" panose="020E0503030503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⚡	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„Das sehe ich kritisch in der Umsetzung?“</a:t>
            </a:r>
            <a:endParaRPr lang="de-DE" dirty="0">
              <a:latin typeface="ITC Quay Sans Book" panose="020E0503030503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„Wo habe ich Verständnisfragen?“</a:t>
            </a:r>
            <a:endParaRPr lang="de-DE" dirty="0">
              <a:latin typeface="ITC Quay Sans Book" panose="020E0503030503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D5A2CB-E3BC-49E4-B2A2-C8FA6D60F879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PPP zum Informationsgespräch Unterschrift ERklärung zum ghrenzachtenden Umgang</a:t>
            </a:r>
          </a:p>
        </p:txBody>
      </p:sp>
    </p:spTree>
    <p:extLst>
      <p:ext uri="{BB962C8B-B14F-4D97-AF65-F5344CB8AC3E}">
        <p14:creationId xmlns:p14="http://schemas.microsoft.com/office/powerpoint/2010/main" val="249633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6FF8FED-AF0E-4A77-8F08-B7F633C7CF34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Unterstützungsnetzwerk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902CBCB-416F-410A-8E78-A27E67B95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100" y="310718"/>
            <a:ext cx="9378774" cy="59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698380-4D8D-4446-8B70-FB87E2C66B28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Unterstützungsnetzwerk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3094794"/>
            <a:ext cx="8594660" cy="297192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 rot="21230276">
            <a:off x="635907" y="1770317"/>
            <a:ext cx="9582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/>
              <a:t>www.ebfr.de/hilfebeimissbrauch</a:t>
            </a:r>
          </a:p>
        </p:txBody>
      </p:sp>
    </p:spTree>
    <p:extLst>
      <p:ext uri="{BB962C8B-B14F-4D97-AF65-F5344CB8AC3E}">
        <p14:creationId xmlns:p14="http://schemas.microsoft.com/office/powerpoint/2010/main" val="80812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5ABF7-2FC1-472A-B8B9-96757D50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Ergänzung: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9D87F4-C048-43B8-9453-CA21D9E2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sind die Ansprechpersonen in der Kirchengemeinde?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319BE1-D8DB-41B1-87C1-E22EC116E2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AC8CAA-8661-4821-B6B8-F01B81D418C5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54DFF5-4294-4C32-BD26-0FBBFB13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84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1"/>
          <p:cNvSpPr>
            <a:spLocks noGrp="1"/>
          </p:cNvSpPr>
          <p:nvPr>
            <p:ph type="ctrTitle"/>
          </p:nvPr>
        </p:nvSpPr>
        <p:spPr>
          <a:xfrm>
            <a:off x="2660393" y="2045508"/>
            <a:ext cx="6892960" cy="2973548"/>
          </a:xfrm>
          <a:ln/>
        </p:spPr>
        <p:txBody>
          <a:bodyPr/>
          <a:lstStyle/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8292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 zur Prävention gegen sexualisierte Gewalt – z.B.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01" y="2139518"/>
            <a:ext cx="10614212" cy="377695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DE" dirty="0"/>
              <a:t>Jeder kirchliche Rechtsträger verfasst ein Institutionelles Schutzkonzept und setzt Präventionsmaßnahmen um. </a:t>
            </a:r>
          </a:p>
          <a:p>
            <a:pPr>
              <a:spcAft>
                <a:spcPts val="2400"/>
              </a:spcAft>
            </a:pPr>
            <a:r>
              <a:rPr lang="de-DE" dirty="0"/>
              <a:t>Zum Beispiel personenbezogene Präventionsmaßnahmen: </a:t>
            </a:r>
            <a:br>
              <a:rPr lang="de-DE" dirty="0"/>
            </a:br>
            <a:r>
              <a:rPr lang="de-DE" dirty="0"/>
              <a:t>- Unterschrift der Erklärung zum grenzachtenden Umgang mit Verhaltenskodex</a:t>
            </a:r>
            <a:br>
              <a:rPr lang="de-DE" dirty="0"/>
            </a:br>
            <a:r>
              <a:rPr lang="de-DE" dirty="0"/>
              <a:t>- Vorlage eines erweiterten Führungszeugnis</a:t>
            </a:r>
            <a:br>
              <a:rPr lang="de-DE" dirty="0"/>
            </a:br>
            <a:r>
              <a:rPr lang="de-DE" dirty="0"/>
              <a:t>- Unbedenklichkeitsbescheinigung</a:t>
            </a:r>
            <a:br>
              <a:rPr lang="de-DE" dirty="0"/>
            </a:br>
            <a:r>
              <a:rPr lang="de-DE" dirty="0"/>
              <a:t>- Teilnahme an einer Präventionsschulung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9517" y="6519297"/>
            <a:ext cx="3886641" cy="215444"/>
          </a:xfrm>
        </p:spPr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74E6E7-E061-441B-AF84-830BBECD6802}" type="datetime1">
              <a:rPr lang="de-DE" smtClean="0"/>
              <a:t>12.11.2025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40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 pastorales Personal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768000" y="1728000"/>
            <a:ext cx="10718507" cy="4188476"/>
          </a:xfrm>
        </p:spPr>
        <p:txBody>
          <a:bodyPr/>
          <a:lstStyle/>
          <a:p>
            <a:r>
              <a:rPr lang="de-DE" dirty="0"/>
              <a:t>Verhaltensregeln sollen …</a:t>
            </a:r>
          </a:p>
          <a:p>
            <a:pPr marL="715963" lvl="1" indent="-268288"/>
            <a:r>
              <a:rPr lang="de-DE" sz="2200" dirty="0"/>
              <a:t>…die anvertraute Personen schützen, </a:t>
            </a:r>
          </a:p>
          <a:p>
            <a:pPr marL="715963" lvl="1" indent="-268288"/>
            <a:r>
              <a:rPr lang="de-DE" sz="2200" dirty="0"/>
              <a:t>…die pastorale Mitarbeitende verpflichten und Standards setzen,</a:t>
            </a:r>
          </a:p>
          <a:p>
            <a:pPr marL="715963" lvl="1" indent="-268288"/>
            <a:r>
              <a:rPr lang="de-DE" sz="2200" dirty="0"/>
              <a:t>…die auch Sie schützen: Sie wissen, welches Verhalten erwünscht und nicht erwünscht ist. </a:t>
            </a:r>
          </a:p>
          <a:p>
            <a:r>
              <a:rPr lang="de-DE" dirty="0"/>
              <a:t>Manches erscheint selbstverständlich – die Erfahrung zeigt aber, dass nicht alle selbstverständlich entsprechend der Verhaltensregeln handeln.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EB8AE8-D923-41B1-B835-C46E8994D479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PPP zum Informationsgespräch Unterschrift ERklärung zum ghrenzachtenden Umgang</a:t>
            </a:r>
          </a:p>
        </p:txBody>
      </p:sp>
    </p:spTree>
    <p:extLst>
      <p:ext uri="{BB962C8B-B14F-4D97-AF65-F5344CB8AC3E}">
        <p14:creationId xmlns:p14="http://schemas.microsoft.com/office/powerpoint/2010/main" val="267056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Allgemeiner Teil – Kurzfassung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9518" y="1419373"/>
            <a:ext cx="10614212" cy="475488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ClrTx/>
              <a:buSzTx/>
              <a:buNone/>
            </a:pPr>
            <a:r>
              <a:rPr lang="de-DE" altLang="de-DE" kern="1200" dirty="0">
                <a:solidFill>
                  <a:srgbClr val="DA001A"/>
                </a:solidFill>
                <a:latin typeface="Arial" charset="0"/>
                <a:ea typeface="ＭＳ Ｐゴシック" pitchFamily="34" charset="-128"/>
                <a:cs typeface="+mn-cs"/>
              </a:rPr>
              <a:t>Das weiß und beachte ich für mein kirchliches Engagement: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Kirchliches Handeln ist unvereinbar mit jeder Form von Gewalt.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unterstütze und schütze mir anvertraute Menschen.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achte die Rechte und Würde.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respektiere die Intimsphäre und die persönlichen Grenzen.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beziehe aktiv Position.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höre zu, wenn sich mir jemand anvertrauen möchte.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kenne Verfahrenswege und weiß, wer mich unterstützen kann.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nutze keine Abhängigkeiten aus und handle nachvollziehbar und ehrlich.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Ich weiß, dass jede Form von Gewalt gegenüber anvertrauten Personen Konsequenzen hat.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de-DE" altLang="de-DE" sz="1800" kern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 Verdacht auf oder Kenntnis von sexualisierter Gewalt leite ich weiter.</a:t>
            </a:r>
            <a:endParaRPr lang="de-DE" altLang="de-DE" sz="1800" kern="1200" dirty="0">
              <a:solidFill>
                <a:srgbClr val="DA001A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CD7DEE0-FAAE-4B9E-B856-F21485DAA509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</a:p>
        </p:txBody>
      </p:sp>
    </p:spTree>
    <p:extLst>
      <p:ext uri="{BB962C8B-B14F-4D97-AF65-F5344CB8AC3E}">
        <p14:creationId xmlns:p14="http://schemas.microsoft.com/office/powerpoint/2010/main" val="211034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 – Gestaltung von Beziehungen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01" y="1445623"/>
            <a:ext cx="10614212" cy="447085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Gestaltung von Beziehungen (S. 4+5)</a:t>
            </a:r>
            <a:br>
              <a:rPr lang="de-DE" dirty="0"/>
            </a:br>
            <a:r>
              <a:rPr lang="de-DE" dirty="0"/>
              <a:t>- Ziel: Selbstbestimmung, die Integrität und die Freiheit der Menschen werden gefördert.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Durch Rolle und Position der pastoralen Mitarbeitenden ergibt sich ein besonderes Macht- und Abhängigkeitsverhältnis – auch zu erwachsenen Personen.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5C6238-6F2C-4998-A53C-B976676398B0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75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9D493-D9EB-4D1B-A6A0-34A85AC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9E59A-71BB-4DB0-B9E3-0E9C3262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Eine gute Balance zwischen Nähe und Distanz muss permanent und sorgfältig reflektiert werden. </a:t>
            </a:r>
          </a:p>
          <a:p>
            <a:endParaRPr lang="de-DE" dirty="0"/>
          </a:p>
          <a:p>
            <a:r>
              <a:rPr lang="de-DE" dirty="0"/>
              <a:t>Rahmen von emotionaler/körperlicher Nähe muss immer vom Auftrag und der Funktion der pastoralen Mitarbeitenden bestimmt sein – nicht von persönlichen Bedürfnissen.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A9D24-768F-48EA-B460-F6E2E5E4F5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BA894C-E832-470E-80C1-205D7581D760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80A2BE-7F93-4844-8C13-1C50466D3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23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Es sind zu unterlassen: „Verhaltensweisen, die der Verkündigung des liebenden, den Menschen wertschätzenden Gottes zutiefst widersprechen, da sie anvertraute Personen verletzen, schädigen und ihren von Gott geschenkten Wert missachten.“ (S.5)</a:t>
            </a:r>
          </a:p>
          <a:p>
            <a:endParaRPr lang="de-DE" dirty="0"/>
          </a:p>
          <a:p>
            <a:r>
              <a:rPr lang="de-DE" dirty="0"/>
              <a:t>Die Verhaltensregeln sind handlungsleitende und verbindliche Maßstäbe, die regelmäßig reflektiert und ergänzt werden können.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9B1E57-49D2-4DD7-BBC1-485E780208E4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9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CC2D3-4FA4-478F-828D-443756C1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F44C8-134A-4A54-9C0F-1F0B259C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„Wird aus guten Gründen von einer Regel abgewichen, bedarf es einer hohen Transparenz gegenüber dem Team, gegebenenfalls den Sorgeberechtigten und dem/der Dienstvorgesetzten.“ (S. 5)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27933A-CE22-4712-A9A6-1B6CC28A9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B8B7E21-A4A7-4464-B862-7C717942EE92}" type="datetime1">
              <a:rPr lang="de-DE" smtClean="0"/>
              <a:t>12.11.2025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F35DD9-5A96-4CF2-88CF-04D416971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66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789518" y="1419373"/>
            <a:ext cx="1061421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Lucida Sans" pitchFamily="34" charset="0"/>
              <a:buNone/>
            </a:pPr>
            <a:r>
              <a:rPr lang="de-DE" altLang="de-DE" kern="1200" dirty="0">
                <a:solidFill>
                  <a:srgbClr val="DA001A"/>
                </a:solidFill>
                <a:latin typeface="Arial" charset="0"/>
                <a:ea typeface="ＭＳ Ｐゴシック" pitchFamily="34" charset="-128"/>
                <a:cs typeface="+mn-cs"/>
              </a:rPr>
              <a:t>Das weiß und beachte ich für mein kirchliches Engagement: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Der Spezifische Teil des Verhaltenskodex umfasst verbindliche Verhaltensregeln für folgende Bereiche :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Gestaltung von Nähe und Distanz in besonders sensiblen Situationen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Angemessenheit von Körperkontakt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Umgangsregeln, Sprache, Wortwahl und Kleidung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Beachtung der Intimsphäre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Zulässigkeit von Geschenken und Vergünstigungen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Umgang mit und Nutzung von Medien und sozialen Netzwerken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Disziplinierungsmaßnahmen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Angebote mit Übernachtung, Nachtdienste und vergleichbare Situationen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Umgang mit Übertretung des Verhaltenskodex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Verhaltenskodex Spezifischer Teil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9517" y="6519297"/>
            <a:ext cx="3886641" cy="215444"/>
          </a:xfrm>
        </p:spPr>
        <p:txBody>
          <a:bodyPr/>
          <a:lstStyle/>
          <a:p>
            <a:pPr>
              <a:defRPr/>
            </a:pPr>
            <a:r>
              <a:rPr lang="de-DE"/>
              <a:t>PPP zum Informationsgespräch Unterschrift ERklärung zum ghrenzachtenden Umgang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44DF46-6F8B-47F8-A716-5DCF9CD1E2F8}" type="datetime1">
              <a:rPr lang="de-DE" smtClean="0"/>
              <a:t>12.11.2025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136199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EBFR-farbig-">
      <a:dk1>
        <a:srgbClr val="000000"/>
      </a:dk1>
      <a:lt1>
        <a:srgbClr val="FFFFFF"/>
      </a:lt1>
      <a:dk2>
        <a:srgbClr val="DA001A"/>
      </a:dk2>
      <a:lt2>
        <a:srgbClr val="FFFFFF"/>
      </a:lt2>
      <a:accent1>
        <a:srgbClr val="DA001A"/>
      </a:accent1>
      <a:accent2>
        <a:srgbClr val="EE8258"/>
      </a:accent2>
      <a:accent3>
        <a:srgbClr val="F8C4A5"/>
      </a:accent3>
      <a:accent4>
        <a:srgbClr val="C6C6C6"/>
      </a:accent4>
      <a:accent5>
        <a:srgbClr val="8F8F8F"/>
      </a:accent5>
      <a:accent6>
        <a:srgbClr val="5E5E5E"/>
      </a:accent6>
      <a:hlink>
        <a:srgbClr val="DA001A"/>
      </a:hlink>
      <a:folHlink>
        <a:srgbClr val="8F8F8F"/>
      </a:folHlink>
    </a:clrScheme>
    <a:fontScheme name="Arial">
      <a:majorFont>
        <a:latin typeface="Arial 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7382"/>
        </a:dk2>
        <a:lt2>
          <a:srgbClr val="5A5A5A"/>
        </a:lt2>
        <a:accent1>
          <a:srgbClr val="004114"/>
        </a:accent1>
        <a:accent2>
          <a:srgbClr val="41A52D"/>
        </a:accent2>
        <a:accent3>
          <a:srgbClr val="FFFFFF"/>
        </a:accent3>
        <a:accent4>
          <a:srgbClr val="000000"/>
        </a:accent4>
        <a:accent5>
          <a:srgbClr val="AAB0AA"/>
        </a:accent5>
        <a:accent6>
          <a:srgbClr val="3A9528"/>
        </a:accent6>
        <a:hlink>
          <a:srgbClr val="911E3C"/>
        </a:hlink>
        <a:folHlink>
          <a:srgbClr val="FAA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Breitbild</PresentationFormat>
  <Paragraphs>97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</vt:lpstr>
      <vt:lpstr>Calibri</vt:lpstr>
      <vt:lpstr>ITC Quay Sans Book</vt:lpstr>
      <vt:lpstr>Lucida Sans</vt:lpstr>
      <vt:lpstr>Leere Präsentation</vt:lpstr>
      <vt:lpstr>Informationsgespräch zur Unterschrift  der Erklärung zum grenzachtenden Umgang pastorales Personal</vt:lpstr>
      <vt:lpstr>Maßnahmen zur Prävention gegen sexualisierte Gewalt – z.B. </vt:lpstr>
      <vt:lpstr>Verhaltenskodex Spezifischer Teil pastorales Personal</vt:lpstr>
      <vt:lpstr>Verhaltenskodex Allgemeiner Teil – Kurzfassung</vt:lpstr>
      <vt:lpstr>Verhaltenskodex Spezifischer Teil – Gestaltung von Beziehungen</vt:lpstr>
      <vt:lpstr>Verhaltenskodex Spezifischer Teil</vt:lpstr>
      <vt:lpstr>Verhaltenskodex Spezifischer Teil</vt:lpstr>
      <vt:lpstr>Verhaltenskodex Spezifischer Teil</vt:lpstr>
      <vt:lpstr>Verhaltenskodex Spezifischer Teil</vt:lpstr>
      <vt:lpstr>Austausch zu den Inhalten</vt:lpstr>
      <vt:lpstr>Unterstützungsnetzwerk</vt:lpstr>
      <vt:lpstr>Unterstützungsnetzwerk</vt:lpstr>
      <vt:lpstr>Ergänzung: </vt:lpstr>
      <vt:lpstr>Vielen Dank für  Ihre Aufmerksamkeit.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Beispielfoliensatz Erzbistum Freiburg</dc:title>
  <dc:subject>.*ppt-Vorlage</dc:subject>
  <dc:creator>Georg Auer</dc:creator>
  <cp:keywords>Präsentation, Vorlage</cp:keywords>
  <cp:lastModifiedBy>Wissert Silke</cp:lastModifiedBy>
  <cp:revision>718</cp:revision>
  <cp:lastPrinted>2009-02-25T16:55:19Z</cp:lastPrinted>
  <dcterms:created xsi:type="dcterms:W3CDTF">2009-02-24T13:07:26Z</dcterms:created>
  <dcterms:modified xsi:type="dcterms:W3CDTF">2025-11-12T17:34:00Z</dcterms:modified>
</cp:coreProperties>
</file>